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21"/>
  </p:notesMasterIdLst>
  <p:sldIdLst>
    <p:sldId id="256" r:id="rId2"/>
    <p:sldId id="257" r:id="rId3"/>
    <p:sldId id="270" r:id="rId4"/>
    <p:sldId id="271" r:id="rId5"/>
    <p:sldId id="272" r:id="rId6"/>
    <p:sldId id="259" r:id="rId7"/>
    <p:sldId id="273" r:id="rId8"/>
    <p:sldId id="260" r:id="rId9"/>
    <p:sldId id="261" r:id="rId10"/>
    <p:sldId id="262" r:id="rId11"/>
    <p:sldId id="263" r:id="rId12"/>
    <p:sldId id="264" r:id="rId13"/>
    <p:sldId id="265" r:id="rId14"/>
    <p:sldId id="274" r:id="rId15"/>
    <p:sldId id="266" r:id="rId16"/>
    <p:sldId id="267" r:id="rId17"/>
    <p:sldId id="277" r:id="rId18"/>
    <p:sldId id="268" r:id="rId19"/>
    <p:sldId id="27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1992"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B28E7D-C16F-44CF-89F3-6C6DEB76BD6A}" type="datetimeFigureOut">
              <a:rPr lang="en-US" smtClean="0"/>
              <a:pPr/>
              <a:t>4/16/2010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BEE4AB-E508-4883-83D8-773907400CA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BEE4AB-E508-4883-83D8-773907400CA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48BEE4AB-E508-4883-83D8-773907400CA3}" type="slidenum">
              <a:rPr lang="en-US" smtClean="0"/>
              <a:pPr/>
              <a:t>10</a:t>
            </a:fld>
            <a:endParaRPr lang="en-US"/>
          </a:p>
        </p:txBody>
      </p:sp>
      <p:sp>
        <p:nvSpPr>
          <p:cNvPr id="5" name="Notes Placeholder 4"/>
          <p:cNvSpPr>
            <a:spLocks noGrp="1"/>
          </p:cNvSpPr>
          <p:nvPr>
            <p:ph type="body" sz="quarter" idx="1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48BEE4AB-E508-4883-83D8-773907400CA3}" type="slidenum">
              <a:rPr lang="en-US" smtClean="0"/>
              <a:pPr/>
              <a:t>12</a:t>
            </a:fld>
            <a:endParaRPr lang="en-US"/>
          </a:p>
        </p:txBody>
      </p:sp>
      <p:sp>
        <p:nvSpPr>
          <p:cNvPr id="5" name="Notes Placeholder 4"/>
          <p:cNvSpPr>
            <a:spLocks noGrp="1"/>
          </p:cNvSpPr>
          <p:nvPr>
            <p:ph type="body" sz="quarter" idx="1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48BEE4AB-E508-4883-83D8-773907400CA3}" type="slidenum">
              <a:rPr lang="en-US" smtClean="0"/>
              <a:pPr/>
              <a:t>13</a:t>
            </a:fld>
            <a:endParaRPr lang="en-US"/>
          </a:p>
        </p:txBody>
      </p:sp>
      <p:sp>
        <p:nvSpPr>
          <p:cNvPr id="5" name="Notes Placeholder 4"/>
          <p:cNvSpPr>
            <a:spLocks noGrp="1"/>
          </p:cNvSpPr>
          <p:nvPr>
            <p:ph type="body" sz="quarter" idx="1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48BEE4AB-E508-4883-83D8-773907400CA3}" type="slidenum">
              <a:rPr lang="en-US" smtClean="0"/>
              <a:pPr/>
              <a:t>14</a:t>
            </a:fld>
            <a:endParaRPr lang="en-US"/>
          </a:p>
        </p:txBody>
      </p:sp>
      <p:sp>
        <p:nvSpPr>
          <p:cNvPr id="5" name="Notes Placeholder 4"/>
          <p:cNvSpPr>
            <a:spLocks noGrp="1"/>
          </p:cNvSpPr>
          <p:nvPr>
            <p:ph type="body" sz="quarter" idx="1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48BEE4AB-E508-4883-83D8-773907400CA3}" type="slidenum">
              <a:rPr lang="en-US" smtClean="0"/>
              <a:pPr/>
              <a:t>15</a:t>
            </a:fld>
            <a:endParaRPr lang="en-US"/>
          </a:p>
        </p:txBody>
      </p:sp>
      <p:sp>
        <p:nvSpPr>
          <p:cNvPr id="5" name="Notes Placeholder 4"/>
          <p:cNvSpPr>
            <a:spLocks noGrp="1"/>
          </p:cNvSpPr>
          <p:nvPr>
            <p:ph type="body" sz="quarter" idx="1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48BEE4AB-E508-4883-83D8-773907400CA3}" type="slidenum">
              <a:rPr lang="en-US" smtClean="0"/>
              <a:pPr/>
              <a:t>16</a:t>
            </a:fld>
            <a:endParaRPr lang="en-US"/>
          </a:p>
        </p:txBody>
      </p:sp>
      <p:sp>
        <p:nvSpPr>
          <p:cNvPr id="5" name="Notes Placeholder 4"/>
          <p:cNvSpPr>
            <a:spLocks noGrp="1"/>
          </p:cNvSpPr>
          <p:nvPr>
            <p:ph type="body" sz="quarter" idx="1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BEE4AB-E508-4883-83D8-773907400CA3}"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48BEE4AB-E508-4883-83D8-773907400CA3}" type="slidenum">
              <a:rPr lang="en-US" smtClean="0"/>
              <a:pPr/>
              <a:t>18</a:t>
            </a:fld>
            <a:endParaRPr lang="en-US"/>
          </a:p>
        </p:txBody>
      </p:sp>
      <p:sp>
        <p:nvSpPr>
          <p:cNvPr id="5" name="Notes Placeholder 4"/>
          <p:cNvSpPr>
            <a:spLocks noGrp="1"/>
          </p:cNvSpPr>
          <p:nvPr>
            <p:ph type="body" sz="quarter" idx="1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BEE4AB-E508-4883-83D8-773907400CA3}"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48BEE4AB-E508-4883-83D8-773907400CA3}" type="slidenum">
              <a:rPr lang="en-US" smtClean="0"/>
              <a:pPr/>
              <a:t>2</a:t>
            </a:fld>
            <a:endParaRPr lang="en-US"/>
          </a:p>
        </p:txBody>
      </p:sp>
      <p:sp>
        <p:nvSpPr>
          <p:cNvPr id="5" name="Notes Placeholder 4"/>
          <p:cNvSpPr>
            <a:spLocks noGrp="1"/>
          </p:cNvSpPr>
          <p:nvPr>
            <p:ph type="body" sz="quarter" idx="1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48BEE4AB-E508-4883-83D8-773907400CA3}" type="slidenum">
              <a:rPr lang="en-US" smtClean="0"/>
              <a:pPr/>
              <a:t>3</a:t>
            </a:fld>
            <a:endParaRPr lang="en-US"/>
          </a:p>
        </p:txBody>
      </p:sp>
      <p:sp>
        <p:nvSpPr>
          <p:cNvPr id="5" name="Notes Placeholder 4"/>
          <p:cNvSpPr>
            <a:spLocks noGrp="1"/>
          </p:cNvSpPr>
          <p:nvPr>
            <p:ph type="body" sz="quarter" idx="1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48BEE4AB-E508-4883-83D8-773907400CA3}" type="slidenum">
              <a:rPr lang="en-US" smtClean="0"/>
              <a:pPr/>
              <a:t>4</a:t>
            </a:fld>
            <a:endParaRPr lang="en-US"/>
          </a:p>
        </p:txBody>
      </p:sp>
      <p:sp>
        <p:nvSpPr>
          <p:cNvPr id="5" name="Notes Placeholder 4"/>
          <p:cNvSpPr>
            <a:spLocks noGrp="1"/>
          </p:cNvSpPr>
          <p:nvPr>
            <p:ph type="body" sz="quarter" idx="1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48BEE4AB-E508-4883-83D8-773907400CA3}" type="slidenum">
              <a:rPr lang="en-US" smtClean="0"/>
              <a:pPr/>
              <a:t>5</a:t>
            </a:fld>
            <a:endParaRPr lang="en-US"/>
          </a:p>
        </p:txBody>
      </p:sp>
      <p:sp>
        <p:nvSpPr>
          <p:cNvPr id="5" name="Notes Placeholder 4"/>
          <p:cNvSpPr>
            <a:spLocks noGrp="1"/>
          </p:cNvSpPr>
          <p:nvPr>
            <p:ph type="body" sz="quarter" idx="1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48BEE4AB-E508-4883-83D8-773907400CA3}" type="slidenum">
              <a:rPr lang="en-US" smtClean="0"/>
              <a:pPr/>
              <a:t>6</a:t>
            </a:fld>
            <a:endParaRPr lang="en-US"/>
          </a:p>
        </p:txBody>
      </p:sp>
      <p:sp>
        <p:nvSpPr>
          <p:cNvPr id="5" name="Notes Placeholder 4"/>
          <p:cNvSpPr>
            <a:spLocks noGrp="1"/>
          </p:cNvSpPr>
          <p:nvPr>
            <p:ph type="body" sz="quarter" idx="1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48BEE4AB-E508-4883-83D8-773907400CA3}" type="slidenum">
              <a:rPr lang="en-US" smtClean="0"/>
              <a:pPr/>
              <a:t>7</a:t>
            </a:fld>
            <a:endParaRPr lang="en-US"/>
          </a:p>
        </p:txBody>
      </p:sp>
      <p:sp>
        <p:nvSpPr>
          <p:cNvPr id="5" name="Notes Placeholder 4"/>
          <p:cNvSpPr>
            <a:spLocks noGrp="1"/>
          </p:cNvSpPr>
          <p:nvPr>
            <p:ph type="body" sz="quarter" idx="1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48BEE4AB-E508-4883-83D8-773907400CA3}" type="slidenum">
              <a:rPr lang="en-US" smtClean="0"/>
              <a:pPr/>
              <a:t>8</a:t>
            </a:fld>
            <a:endParaRPr lang="en-US"/>
          </a:p>
        </p:txBody>
      </p:sp>
      <p:sp>
        <p:nvSpPr>
          <p:cNvPr id="5" name="Notes Placeholder 4"/>
          <p:cNvSpPr>
            <a:spLocks noGrp="1"/>
          </p:cNvSpPr>
          <p:nvPr>
            <p:ph type="body" sz="quarter" idx="1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48BEE4AB-E508-4883-83D8-773907400CA3}" type="slidenum">
              <a:rPr lang="en-US" smtClean="0"/>
              <a:pPr/>
              <a:t>9</a:t>
            </a:fld>
            <a:endParaRPr lang="en-US"/>
          </a:p>
        </p:txBody>
      </p:sp>
      <p:sp>
        <p:nvSpPr>
          <p:cNvPr id="5" name="Notes Placeholder 4"/>
          <p:cNvSpPr>
            <a:spLocks noGrp="1"/>
          </p:cNvSpPr>
          <p:nvPr>
            <p:ph type="body" sz="quarter" idx="1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7740156-D729-40E9-94AC-B48085932C24}" type="datetimeFigureOut">
              <a:rPr lang="en-US" smtClean="0"/>
              <a:pPr/>
              <a:t>4/16/2010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7F40095-EA49-48AF-8BA8-D0B9A188495C}"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740156-D729-40E9-94AC-B48085932C24}" type="datetimeFigureOut">
              <a:rPr lang="en-US" smtClean="0"/>
              <a:pPr/>
              <a:t>4/16/2010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F40095-EA49-48AF-8BA8-D0B9A188495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7F40095-EA49-48AF-8BA8-D0B9A188495C}"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740156-D729-40E9-94AC-B48085932C24}" type="datetimeFigureOut">
              <a:rPr lang="en-US" smtClean="0"/>
              <a:pPr/>
              <a:t>4/16/2010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7740156-D729-40E9-94AC-B48085932C24}" type="datetimeFigureOut">
              <a:rPr lang="en-US" smtClean="0"/>
              <a:pPr/>
              <a:t>4/16/2010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7F40095-EA49-48AF-8BA8-D0B9A188495C}"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87740156-D729-40E9-94AC-B48085932C24}" type="datetimeFigureOut">
              <a:rPr lang="en-US" smtClean="0"/>
              <a:pPr/>
              <a:t>4/16/2010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7F40095-EA49-48AF-8BA8-D0B9A188495C}"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87740156-D729-40E9-94AC-B48085932C24}" type="datetimeFigureOut">
              <a:rPr lang="en-US" smtClean="0"/>
              <a:pPr/>
              <a:t>4/16/2010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F40095-EA49-48AF-8BA8-D0B9A188495C}"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7740156-D729-40E9-94AC-B48085932C24}" type="datetimeFigureOut">
              <a:rPr lang="en-US" smtClean="0"/>
              <a:pPr/>
              <a:t>4/16/2010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7F40095-EA49-48AF-8BA8-D0B9A188495C}"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7740156-D729-40E9-94AC-B48085932C24}" type="datetimeFigureOut">
              <a:rPr lang="en-US" smtClean="0"/>
              <a:pPr/>
              <a:t>4/16/2010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7F40095-EA49-48AF-8BA8-D0B9A188495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87740156-D729-40E9-94AC-B48085932C24}" type="datetimeFigureOut">
              <a:rPr lang="en-US" smtClean="0"/>
              <a:pPr/>
              <a:t>4/16/2010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7F40095-EA49-48AF-8BA8-D0B9A188495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7F40095-EA49-48AF-8BA8-D0B9A188495C}"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87740156-D729-40E9-94AC-B48085932C24}" type="datetimeFigureOut">
              <a:rPr lang="en-US" smtClean="0"/>
              <a:pPr/>
              <a:t>4/16/2010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7F40095-EA49-48AF-8BA8-D0B9A188495C}"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87740156-D729-40E9-94AC-B48085932C24}" type="datetimeFigureOut">
              <a:rPr lang="en-US" smtClean="0"/>
              <a:pPr/>
              <a:t>4/16/2010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7740156-D729-40E9-94AC-B48085932C24}" type="datetimeFigureOut">
              <a:rPr lang="en-US" smtClean="0"/>
              <a:pPr/>
              <a:t>4/16/2010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7F40095-EA49-48AF-8BA8-D0B9A188495C}"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LITERACY LINKS FOUNDATIONS</a:t>
            </a:r>
          </a:p>
          <a:p>
            <a:endParaRPr lang="en-US" dirty="0" smtClean="0"/>
          </a:p>
        </p:txBody>
      </p:sp>
      <p:sp>
        <p:nvSpPr>
          <p:cNvPr id="2" name="Title 1"/>
          <p:cNvSpPr>
            <a:spLocks noGrp="1"/>
          </p:cNvSpPr>
          <p:nvPr>
            <p:ph type="ctrTitle"/>
          </p:nvPr>
        </p:nvSpPr>
        <p:spPr/>
        <p:txBody>
          <a:bodyPr/>
          <a:lstStyle/>
          <a:p>
            <a:r>
              <a:rPr lang="en-US" dirty="0" smtClean="0"/>
              <a:t>COMPREHENSION</a:t>
            </a:r>
            <a:endParaRPr lang="en-US" dirty="0"/>
          </a:p>
        </p:txBody>
      </p:sp>
      <p:pic>
        <p:nvPicPr>
          <p:cNvPr id="1026" name="Picture 2"/>
          <p:cNvPicPr>
            <a:picLocks noChangeAspect="1" noChangeArrowheads="1"/>
          </p:cNvPicPr>
          <p:nvPr/>
        </p:nvPicPr>
        <p:blipFill>
          <a:blip r:embed="rId3"/>
          <a:srcRect/>
          <a:stretch>
            <a:fillRect/>
          </a:stretch>
        </p:blipFill>
        <p:spPr bwMode="auto">
          <a:xfrm>
            <a:off x="3886200" y="3505200"/>
            <a:ext cx="1570134" cy="228599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Answering Questions</a:t>
            </a:r>
            <a:endParaRPr lang="en-US" sz="4000" dirty="0"/>
          </a:p>
        </p:txBody>
      </p:sp>
      <p:sp>
        <p:nvSpPr>
          <p:cNvPr id="3" name="Content Placeholder 2"/>
          <p:cNvSpPr>
            <a:spLocks noGrp="1"/>
          </p:cNvSpPr>
          <p:nvPr>
            <p:ph sz="quarter" idx="1"/>
          </p:nvPr>
        </p:nvSpPr>
        <p:spPr/>
        <p:txBody>
          <a:bodyPr>
            <a:normAutofit/>
          </a:bodyPr>
          <a:lstStyle/>
          <a:p>
            <a:endParaRPr lang="en-US" sz="3200" dirty="0" smtClean="0"/>
          </a:p>
          <a:p>
            <a:r>
              <a:rPr lang="en-US" sz="3200" dirty="0" smtClean="0"/>
              <a:t>Text explicit---right there</a:t>
            </a:r>
          </a:p>
          <a:p>
            <a:pPr>
              <a:buNone/>
            </a:pPr>
            <a:endParaRPr lang="en-US" sz="3200" dirty="0" smtClean="0"/>
          </a:p>
          <a:p>
            <a:r>
              <a:rPr lang="en-US" sz="3200" dirty="0" smtClean="0"/>
              <a:t>Text implicit---search and find</a:t>
            </a:r>
          </a:p>
          <a:p>
            <a:pPr>
              <a:buNone/>
            </a:pPr>
            <a:endParaRPr lang="en-US" sz="3200" dirty="0" smtClean="0"/>
          </a:p>
          <a:p>
            <a:r>
              <a:rPr lang="en-US" sz="3200" dirty="0" err="1" smtClean="0"/>
              <a:t>Scriptal</a:t>
            </a:r>
            <a:r>
              <a:rPr lang="en-US" sz="3200" dirty="0" smtClean="0"/>
              <a:t>---in my head </a:t>
            </a:r>
          </a:p>
        </p:txBody>
      </p:sp>
      <p:pic>
        <p:nvPicPr>
          <p:cNvPr id="2051" name="Picture 3"/>
          <p:cNvPicPr>
            <a:picLocks noChangeAspect="1" noChangeArrowheads="1"/>
          </p:cNvPicPr>
          <p:nvPr/>
        </p:nvPicPr>
        <p:blipFill>
          <a:blip r:embed="rId3"/>
          <a:srcRect/>
          <a:stretch>
            <a:fillRect/>
          </a:stretch>
        </p:blipFill>
        <p:spPr bwMode="auto">
          <a:xfrm>
            <a:off x="6400800" y="2209800"/>
            <a:ext cx="2381250" cy="238125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Generating Questions</a:t>
            </a:r>
            <a:endParaRPr lang="en-US" sz="4000" dirty="0"/>
          </a:p>
        </p:txBody>
      </p:sp>
      <p:sp>
        <p:nvSpPr>
          <p:cNvPr id="3" name="Content Placeholder 2"/>
          <p:cNvSpPr>
            <a:spLocks noGrp="1"/>
          </p:cNvSpPr>
          <p:nvPr>
            <p:ph sz="quarter" idx="1"/>
          </p:nvPr>
        </p:nvSpPr>
        <p:spPr/>
        <p:txBody>
          <a:bodyPr/>
          <a:lstStyle/>
          <a:p>
            <a:pPr>
              <a:buNone/>
            </a:pPr>
            <a:endParaRPr lang="en-US" dirty="0" smtClean="0"/>
          </a:p>
          <a:p>
            <a:pPr algn="ctr">
              <a:buNone/>
            </a:pPr>
            <a:r>
              <a:rPr lang="en-US" sz="3600" dirty="0" smtClean="0"/>
              <a:t>Teaching students to ask their own questions improves their active processing of text and their comprehension.</a:t>
            </a:r>
            <a:endParaRPr lang="en-US" sz="3600" dirty="0"/>
          </a:p>
        </p:txBody>
      </p:sp>
      <p:pic>
        <p:nvPicPr>
          <p:cNvPr id="3075" name="Picture 3"/>
          <p:cNvPicPr>
            <a:picLocks noChangeAspect="1" noChangeArrowheads="1"/>
          </p:cNvPicPr>
          <p:nvPr/>
        </p:nvPicPr>
        <p:blipFill>
          <a:blip r:embed="rId3"/>
          <a:srcRect/>
          <a:stretch>
            <a:fillRect/>
          </a:stretch>
        </p:blipFill>
        <p:spPr bwMode="auto">
          <a:xfrm>
            <a:off x="4114800" y="4495800"/>
            <a:ext cx="1524000" cy="152400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Recognizing Story Structure</a:t>
            </a:r>
            <a:endParaRPr lang="en-US" sz="4000" dirty="0"/>
          </a:p>
        </p:txBody>
      </p:sp>
      <p:sp>
        <p:nvSpPr>
          <p:cNvPr id="3" name="Content Placeholder 2"/>
          <p:cNvSpPr>
            <a:spLocks noGrp="1"/>
          </p:cNvSpPr>
          <p:nvPr>
            <p:ph sz="quarter" idx="1"/>
          </p:nvPr>
        </p:nvSpPr>
        <p:spPr/>
        <p:txBody>
          <a:bodyPr>
            <a:normAutofit/>
          </a:bodyPr>
          <a:lstStyle/>
          <a:p>
            <a:pPr algn="ctr">
              <a:buNone/>
            </a:pPr>
            <a:endParaRPr lang="en-US" sz="3600" dirty="0" smtClean="0"/>
          </a:p>
          <a:p>
            <a:pPr algn="ctr">
              <a:buNone/>
            </a:pPr>
            <a:r>
              <a:rPr lang="en-US" sz="3600" dirty="0" smtClean="0"/>
              <a:t>Students who can recognize story structure have greater appreciation, understanding, and memory for stories.</a:t>
            </a:r>
            <a:endParaRPr lang="en-US" sz="3600" dirty="0"/>
          </a:p>
        </p:txBody>
      </p:sp>
      <p:pic>
        <p:nvPicPr>
          <p:cNvPr id="4098" name="Picture 2"/>
          <p:cNvPicPr>
            <a:picLocks noChangeAspect="1" noChangeArrowheads="1"/>
          </p:cNvPicPr>
          <p:nvPr/>
        </p:nvPicPr>
        <p:blipFill>
          <a:blip r:embed="rId3"/>
          <a:srcRect/>
          <a:stretch>
            <a:fillRect/>
          </a:stretch>
        </p:blipFill>
        <p:spPr bwMode="auto">
          <a:xfrm>
            <a:off x="3810000" y="3886200"/>
            <a:ext cx="1465458" cy="213360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Summarizing</a:t>
            </a:r>
            <a:endParaRPr lang="en-US" sz="4000" dirty="0"/>
          </a:p>
        </p:txBody>
      </p:sp>
      <p:sp>
        <p:nvSpPr>
          <p:cNvPr id="3" name="Content Placeholder 2"/>
          <p:cNvSpPr>
            <a:spLocks noGrp="1"/>
          </p:cNvSpPr>
          <p:nvPr>
            <p:ph sz="quarter" idx="1"/>
          </p:nvPr>
        </p:nvSpPr>
        <p:spPr/>
        <p:txBody>
          <a:bodyPr/>
          <a:lstStyle/>
          <a:p>
            <a:pPr>
              <a:buNone/>
            </a:pPr>
            <a:r>
              <a:rPr lang="en-US" sz="3200" dirty="0" smtClean="0"/>
              <a:t>Instruction in summarizing helps students to:</a:t>
            </a:r>
          </a:p>
          <a:p>
            <a:r>
              <a:rPr lang="en-US" dirty="0" smtClean="0"/>
              <a:t>identify or generate main ideas</a:t>
            </a:r>
          </a:p>
          <a:p>
            <a:pPr>
              <a:buNone/>
            </a:pPr>
            <a:endParaRPr lang="en-US" dirty="0" smtClean="0"/>
          </a:p>
          <a:p>
            <a:r>
              <a:rPr lang="en-US" dirty="0" smtClean="0"/>
              <a:t>connect the main or central ideas</a:t>
            </a:r>
          </a:p>
          <a:p>
            <a:endParaRPr lang="en-US" dirty="0" smtClean="0"/>
          </a:p>
          <a:p>
            <a:r>
              <a:rPr lang="en-US" dirty="0" smtClean="0"/>
              <a:t>eliminate redundant and unnecessary information</a:t>
            </a:r>
          </a:p>
          <a:p>
            <a:endParaRPr lang="en-US" dirty="0" smtClean="0"/>
          </a:p>
          <a:p>
            <a:r>
              <a:rPr lang="en-US" dirty="0" smtClean="0"/>
              <a:t>remember what they read</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Using Graphic and Semantic Organizers</a:t>
            </a:r>
            <a:endParaRPr lang="en-US" sz="3600" dirty="0"/>
          </a:p>
        </p:txBody>
      </p:sp>
      <p:sp>
        <p:nvSpPr>
          <p:cNvPr id="3" name="Content Placeholder 2"/>
          <p:cNvSpPr>
            <a:spLocks noGrp="1"/>
          </p:cNvSpPr>
          <p:nvPr>
            <p:ph sz="quarter" idx="1"/>
          </p:nvPr>
        </p:nvSpPr>
        <p:spPr/>
        <p:txBody>
          <a:bodyPr/>
          <a:lstStyle/>
          <a:p>
            <a:endParaRPr lang="en-US" dirty="0" smtClean="0"/>
          </a:p>
          <a:p>
            <a:r>
              <a:rPr lang="en-US" dirty="0" smtClean="0"/>
              <a:t>Graphic organizers illustrate concepts and interrelationships among concepts in texts using diagrams or other pictorial devices.</a:t>
            </a:r>
          </a:p>
          <a:p>
            <a:pPr>
              <a:buNone/>
            </a:pPr>
            <a:endParaRPr lang="en-US" dirty="0" smtClean="0"/>
          </a:p>
          <a:p>
            <a:r>
              <a:rPr lang="en-US" dirty="0" smtClean="0"/>
              <a:t>Semantic organizers are graphic organizers that look somewhat like a spider web with lines connecting a central concept to a variety of related ideas and events.</a:t>
            </a:r>
          </a:p>
          <a:p>
            <a:endParaRPr lang="en-US" dirty="0" smtClean="0"/>
          </a:p>
          <a:p>
            <a:endParaRPr lang="en-US" dirty="0" smtClean="0"/>
          </a:p>
          <a:p>
            <a:pPr>
              <a:buNone/>
            </a:pPr>
            <a:endParaRPr lang="en-US" dirty="0" smtClean="0"/>
          </a:p>
          <a:p>
            <a:endParaRPr lang="en-US"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Making Use of Prior Knowledge</a:t>
            </a:r>
            <a:endParaRPr lang="en-US" sz="4000" dirty="0"/>
          </a:p>
        </p:txBody>
      </p:sp>
      <p:sp>
        <p:nvSpPr>
          <p:cNvPr id="3" name="Content Placeholder 2"/>
          <p:cNvSpPr>
            <a:spLocks noGrp="1"/>
          </p:cNvSpPr>
          <p:nvPr>
            <p:ph sz="quarter" idx="1"/>
          </p:nvPr>
        </p:nvSpPr>
        <p:spPr/>
        <p:txBody>
          <a:bodyPr>
            <a:normAutofit/>
          </a:bodyPr>
          <a:lstStyle/>
          <a:p>
            <a:pPr algn="ctr">
              <a:buNone/>
            </a:pPr>
            <a:r>
              <a:rPr lang="en-US" sz="3200" dirty="0" smtClean="0"/>
              <a:t>Good readers draw on prior knowledge and experience to help them understand what they are reading.</a:t>
            </a:r>
          </a:p>
          <a:p>
            <a:r>
              <a:rPr lang="en-US" sz="3200" dirty="0" smtClean="0"/>
              <a:t>Preview text</a:t>
            </a:r>
          </a:p>
          <a:p>
            <a:r>
              <a:rPr lang="en-US" sz="3200" dirty="0" smtClean="0"/>
              <a:t>Discuss important vocabulary used</a:t>
            </a:r>
          </a:p>
          <a:p>
            <a:r>
              <a:rPr lang="en-US" sz="3200" dirty="0" smtClean="0"/>
              <a:t>Show pictures and diagrams</a:t>
            </a:r>
          </a:p>
          <a:p>
            <a:r>
              <a:rPr lang="en-US" sz="3200" dirty="0" smtClean="0"/>
              <a:t>Make predictions</a:t>
            </a:r>
            <a:endParaRPr lang="en-US"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Use mental imagery.</a:t>
            </a:r>
            <a:endParaRPr lang="en-US" sz="4000" dirty="0"/>
          </a:p>
        </p:txBody>
      </p:sp>
      <p:sp>
        <p:nvSpPr>
          <p:cNvPr id="3" name="Content Placeholder 2"/>
          <p:cNvSpPr>
            <a:spLocks noGrp="1"/>
          </p:cNvSpPr>
          <p:nvPr>
            <p:ph sz="quarter" idx="1"/>
          </p:nvPr>
        </p:nvSpPr>
        <p:spPr/>
        <p:txBody>
          <a:bodyPr>
            <a:normAutofit/>
          </a:bodyPr>
          <a:lstStyle/>
          <a:p>
            <a:pPr algn="ctr">
              <a:buNone/>
            </a:pPr>
            <a:endParaRPr lang="en-US" sz="3200" dirty="0" smtClean="0"/>
          </a:p>
          <a:p>
            <a:pPr algn="ctr">
              <a:buNone/>
            </a:pPr>
            <a:r>
              <a:rPr lang="en-US" sz="3200" dirty="0" smtClean="0"/>
              <a:t>Good readers often form mental pictures, or images, as they read. </a:t>
            </a:r>
            <a:endParaRPr lang="en-US" sz="3200" dirty="0"/>
          </a:p>
        </p:txBody>
      </p:sp>
      <p:pic>
        <p:nvPicPr>
          <p:cNvPr id="5122" name="Picture 2"/>
          <p:cNvPicPr>
            <a:picLocks noChangeAspect="1" noChangeArrowheads="1"/>
          </p:cNvPicPr>
          <p:nvPr/>
        </p:nvPicPr>
        <p:blipFill>
          <a:blip r:embed="rId3" cstate="print"/>
          <a:srcRect/>
          <a:stretch>
            <a:fillRect/>
          </a:stretch>
        </p:blipFill>
        <p:spPr bwMode="auto">
          <a:xfrm>
            <a:off x="3810000" y="3733800"/>
            <a:ext cx="1676400" cy="1791572"/>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Comprehension Strategies</a:t>
            </a:r>
            <a:endParaRPr lang="en-US" sz="4000" dirty="0"/>
          </a:p>
        </p:txBody>
      </p:sp>
      <p:sp>
        <p:nvSpPr>
          <p:cNvPr id="5" name="Content Placeholder 4"/>
          <p:cNvSpPr>
            <a:spLocks noGrp="1"/>
          </p:cNvSpPr>
          <p:nvPr>
            <p:ph sz="quarter" idx="1"/>
          </p:nvPr>
        </p:nvSpPr>
        <p:spPr/>
        <p:txBody>
          <a:bodyPr>
            <a:normAutofit/>
          </a:bodyPr>
          <a:lstStyle/>
          <a:p>
            <a:endParaRPr lang="en-US" sz="3600" dirty="0" smtClean="0"/>
          </a:p>
          <a:p>
            <a:r>
              <a:rPr lang="en-US" sz="3600" dirty="0" smtClean="0"/>
              <a:t>Before</a:t>
            </a:r>
          </a:p>
          <a:p>
            <a:endParaRPr lang="en-US" sz="3600" dirty="0" smtClean="0"/>
          </a:p>
          <a:p>
            <a:r>
              <a:rPr lang="en-US" sz="3600" dirty="0" smtClean="0"/>
              <a:t>During</a:t>
            </a:r>
          </a:p>
          <a:p>
            <a:endParaRPr lang="en-US" sz="3600" dirty="0" smtClean="0"/>
          </a:p>
          <a:p>
            <a:r>
              <a:rPr lang="en-US" sz="3600" dirty="0" smtClean="0"/>
              <a:t>After</a:t>
            </a:r>
          </a:p>
        </p:txBody>
      </p:sp>
      <p:pic>
        <p:nvPicPr>
          <p:cNvPr id="6" name="Picture Placeholder 6"/>
          <p:cNvPicPr>
            <a:picLocks/>
          </p:cNvPicPr>
          <p:nvPr/>
        </p:nvPicPr>
        <p:blipFill>
          <a:blip r:embed="rId3"/>
          <a:stretch>
            <a:fillRect/>
          </a:stretch>
        </p:blipFill>
        <p:spPr bwMode="auto">
          <a:xfrm>
            <a:off x="5029200" y="2895600"/>
            <a:ext cx="2476500" cy="17526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Comprehension Strategies</a:t>
            </a:r>
            <a:endParaRPr lang="en-US" sz="4000" dirty="0"/>
          </a:p>
        </p:txBody>
      </p:sp>
      <p:sp>
        <p:nvSpPr>
          <p:cNvPr id="3" name="Content Placeholder 2"/>
          <p:cNvSpPr>
            <a:spLocks noGrp="1"/>
          </p:cNvSpPr>
          <p:nvPr>
            <p:ph sz="quarter" idx="1"/>
          </p:nvPr>
        </p:nvSpPr>
        <p:spPr/>
        <p:txBody>
          <a:bodyPr/>
          <a:lstStyle/>
          <a:p>
            <a:pPr>
              <a:buNone/>
            </a:pPr>
            <a:r>
              <a:rPr lang="en-US" sz="3200" dirty="0" smtClean="0"/>
              <a:t>Effective comprehension strategy instruction is explicit, or direct.</a:t>
            </a:r>
          </a:p>
          <a:p>
            <a:pPr>
              <a:buNone/>
            </a:pPr>
            <a:endParaRPr lang="en-US" sz="3200" dirty="0" smtClean="0"/>
          </a:p>
          <a:p>
            <a:r>
              <a:rPr lang="en-US" dirty="0" smtClean="0"/>
              <a:t>Direct explanation                  </a:t>
            </a:r>
          </a:p>
          <a:p>
            <a:r>
              <a:rPr lang="en-US" dirty="0" smtClean="0"/>
              <a:t>Modeling</a:t>
            </a:r>
          </a:p>
          <a:p>
            <a:r>
              <a:rPr lang="en-US" dirty="0" smtClean="0"/>
              <a:t>Guided practice</a:t>
            </a:r>
          </a:p>
          <a:p>
            <a:r>
              <a:rPr lang="en-US" dirty="0" smtClean="0"/>
              <a:t>Application </a:t>
            </a:r>
          </a:p>
          <a:p>
            <a:endParaRPr lang="en-US" dirty="0" smtClean="0"/>
          </a:p>
          <a:p>
            <a:pPr>
              <a:buNone/>
            </a:pPr>
            <a:endParaRPr lang="en-US" dirty="0"/>
          </a:p>
        </p:txBody>
      </p:sp>
      <p:pic>
        <p:nvPicPr>
          <p:cNvPr id="4" name="Picture Placeholder 6"/>
          <p:cNvPicPr>
            <a:picLocks/>
          </p:cNvPicPr>
          <p:nvPr/>
        </p:nvPicPr>
        <p:blipFill>
          <a:blip r:embed="rId3"/>
          <a:stretch>
            <a:fillRect/>
          </a:stretch>
        </p:blipFill>
        <p:spPr bwMode="auto">
          <a:xfrm>
            <a:off x="5181600" y="3276600"/>
            <a:ext cx="2171700" cy="17907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Remember:</a:t>
            </a:r>
            <a:endParaRPr lang="en-US" sz="4000" dirty="0"/>
          </a:p>
        </p:txBody>
      </p:sp>
      <p:sp>
        <p:nvSpPr>
          <p:cNvPr id="3" name="Content Placeholder 2"/>
          <p:cNvSpPr>
            <a:spLocks noGrp="1"/>
          </p:cNvSpPr>
          <p:nvPr>
            <p:ph sz="quarter" idx="1"/>
          </p:nvPr>
        </p:nvSpPr>
        <p:spPr/>
        <p:txBody>
          <a:bodyPr/>
          <a:lstStyle/>
          <a:p>
            <a:pPr>
              <a:buNone/>
            </a:pPr>
            <a:r>
              <a:rPr lang="en-US" sz="3200" dirty="0" smtClean="0"/>
              <a:t>   “Comprehension is the reason for reading…Research over 30 years has shown that instruction in comprehension can help students understand what they read, remember what they read, and communicate with others about what they read.”</a:t>
            </a:r>
            <a:endParaRPr lang="en-US" sz="3200" dirty="0"/>
          </a:p>
        </p:txBody>
      </p:sp>
      <p:pic>
        <p:nvPicPr>
          <p:cNvPr id="1027" name="Picture 3"/>
          <p:cNvPicPr>
            <a:picLocks noChangeAspect="1" noChangeArrowheads="1"/>
          </p:cNvPicPr>
          <p:nvPr/>
        </p:nvPicPr>
        <p:blipFill>
          <a:blip r:embed="rId3"/>
          <a:srcRect/>
          <a:stretch>
            <a:fillRect/>
          </a:stretch>
        </p:blipFill>
        <p:spPr bwMode="auto">
          <a:xfrm>
            <a:off x="3657600" y="4724400"/>
            <a:ext cx="1648558" cy="13716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4000" dirty="0" smtClean="0"/>
              <a:t>Comprehension is the reason for reading.</a:t>
            </a:r>
            <a:endParaRPr lang="en-US" sz="4000" dirty="0"/>
          </a:p>
        </p:txBody>
      </p:sp>
      <p:pic>
        <p:nvPicPr>
          <p:cNvPr id="7" name="Picture Placeholder 6"/>
          <p:cNvPicPr>
            <a:picLocks noGrp="1"/>
          </p:cNvPicPr>
          <p:nvPr>
            <p:ph sz="quarter" idx="1"/>
          </p:nvPr>
        </p:nvPicPr>
        <p:blipFill>
          <a:blip r:embed="rId3"/>
          <a:stretch>
            <a:fillRect/>
          </a:stretch>
        </p:blipFill>
        <p:spPr bwMode="auto">
          <a:xfrm>
            <a:off x="2705100" y="2133600"/>
            <a:ext cx="3695700" cy="3314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1752600" y="914400"/>
            <a:ext cx="4724400" cy="4577596"/>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a:srcRect/>
          <a:stretch>
            <a:fillRect/>
          </a:stretch>
        </p:blipFill>
        <p:spPr bwMode="auto">
          <a:xfrm>
            <a:off x="6629400" y="2946930"/>
            <a:ext cx="1976437" cy="314907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929389" y="685800"/>
            <a:ext cx="7285224" cy="5486402"/>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1752600" y="914400"/>
            <a:ext cx="4724400" cy="4577596"/>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a:srcRect/>
          <a:stretch>
            <a:fillRect/>
          </a:stretch>
        </p:blipFill>
        <p:spPr bwMode="auto">
          <a:xfrm>
            <a:off x="6629400" y="2946930"/>
            <a:ext cx="1976437" cy="3149070"/>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Comprehension</a:t>
            </a:r>
            <a:endParaRPr lang="en-US" sz="4000" dirty="0"/>
          </a:p>
        </p:txBody>
      </p:sp>
      <p:sp>
        <p:nvSpPr>
          <p:cNvPr id="3" name="Content Placeholder 2"/>
          <p:cNvSpPr>
            <a:spLocks noGrp="1"/>
          </p:cNvSpPr>
          <p:nvPr>
            <p:ph sz="quarter" idx="1"/>
          </p:nvPr>
        </p:nvSpPr>
        <p:spPr/>
        <p:txBody>
          <a:bodyPr/>
          <a:lstStyle/>
          <a:p>
            <a:pPr>
              <a:buNone/>
            </a:pPr>
            <a:r>
              <a:rPr lang="en-US" dirty="0" smtClean="0"/>
              <a:t> </a:t>
            </a:r>
          </a:p>
          <a:p>
            <a:pPr>
              <a:buNone/>
            </a:pPr>
            <a:r>
              <a:rPr lang="en-US" sz="3600" dirty="0" smtClean="0"/>
              <a:t> Text comprehension can be improved by instruction that helps readers use specific comprehensions strategies.</a:t>
            </a:r>
            <a:endParaRPr lang="en-US" sz="3600" dirty="0"/>
          </a:p>
        </p:txBody>
      </p:sp>
      <p:pic>
        <p:nvPicPr>
          <p:cNvPr id="5" name="Picture Placeholder 6"/>
          <p:cNvPicPr>
            <a:picLocks/>
          </p:cNvPicPr>
          <p:nvPr/>
        </p:nvPicPr>
        <p:blipFill>
          <a:blip r:embed="rId3"/>
          <a:stretch>
            <a:fillRect/>
          </a:stretch>
        </p:blipFill>
        <p:spPr bwMode="auto">
          <a:xfrm>
            <a:off x="3429000" y="4267200"/>
            <a:ext cx="2171700" cy="17907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Comprehension</a:t>
            </a:r>
            <a:endParaRPr lang="en-US" sz="4000" dirty="0"/>
          </a:p>
        </p:txBody>
      </p:sp>
      <p:sp>
        <p:nvSpPr>
          <p:cNvPr id="3" name="Content Placeholder 2"/>
          <p:cNvSpPr>
            <a:spLocks noGrp="1"/>
          </p:cNvSpPr>
          <p:nvPr>
            <p:ph sz="quarter" idx="1"/>
          </p:nvPr>
        </p:nvSpPr>
        <p:spPr/>
        <p:txBody>
          <a:bodyPr/>
          <a:lstStyle/>
          <a:p>
            <a:endParaRPr lang="en-US" dirty="0" smtClean="0"/>
          </a:p>
          <a:p>
            <a:pPr>
              <a:buNone/>
            </a:pPr>
            <a:endParaRPr lang="en-US" dirty="0" smtClean="0"/>
          </a:p>
          <a:p>
            <a:r>
              <a:rPr lang="en-US" dirty="0" smtClean="0"/>
              <a:t>Good readers are purposeful.</a:t>
            </a:r>
          </a:p>
          <a:p>
            <a:endParaRPr lang="en-US" dirty="0" smtClean="0"/>
          </a:p>
          <a:p>
            <a:endParaRPr lang="en-US" dirty="0" smtClean="0"/>
          </a:p>
          <a:p>
            <a:endParaRPr lang="en-US" dirty="0" smtClean="0"/>
          </a:p>
          <a:p>
            <a:r>
              <a:rPr lang="en-US" dirty="0" smtClean="0"/>
              <a:t>Good readers are active.</a:t>
            </a:r>
            <a:endParaRPr lang="en-US" dirty="0"/>
          </a:p>
        </p:txBody>
      </p:sp>
      <p:pic>
        <p:nvPicPr>
          <p:cNvPr id="8" name="Picture 2"/>
          <p:cNvPicPr>
            <a:picLocks noChangeAspect="1" noChangeArrowheads="1"/>
          </p:cNvPicPr>
          <p:nvPr/>
        </p:nvPicPr>
        <p:blipFill>
          <a:blip r:embed="rId3"/>
          <a:srcRect/>
          <a:stretch>
            <a:fillRect/>
          </a:stretch>
        </p:blipFill>
        <p:spPr bwMode="auto">
          <a:xfrm>
            <a:off x="5791200" y="1752600"/>
            <a:ext cx="2717208" cy="3956052"/>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Monitoring Comprehension</a:t>
            </a:r>
            <a:endParaRPr lang="en-US" sz="4000" dirty="0"/>
          </a:p>
        </p:txBody>
      </p:sp>
      <p:sp>
        <p:nvSpPr>
          <p:cNvPr id="3" name="Content Placeholder 2"/>
          <p:cNvSpPr>
            <a:spLocks noGrp="1"/>
          </p:cNvSpPr>
          <p:nvPr>
            <p:ph sz="quarter" idx="1"/>
          </p:nvPr>
        </p:nvSpPr>
        <p:spPr/>
        <p:txBody>
          <a:bodyPr/>
          <a:lstStyle/>
          <a:p>
            <a:pPr algn="ctr">
              <a:buNone/>
            </a:pPr>
            <a:r>
              <a:rPr lang="en-US" sz="3200" dirty="0" smtClean="0"/>
              <a:t>Comprehension monitoring instruction teaches students to:</a:t>
            </a:r>
          </a:p>
          <a:p>
            <a:pPr>
              <a:buNone/>
            </a:pPr>
            <a:endParaRPr lang="en-US" dirty="0" smtClean="0"/>
          </a:p>
          <a:p>
            <a:r>
              <a:rPr lang="en-US" dirty="0" smtClean="0"/>
              <a:t>Be aware of what the </a:t>
            </a:r>
            <a:r>
              <a:rPr lang="en-US" b="1" dirty="0" smtClean="0"/>
              <a:t>do</a:t>
            </a:r>
            <a:r>
              <a:rPr lang="en-US" dirty="0" smtClean="0"/>
              <a:t> understand</a:t>
            </a:r>
          </a:p>
          <a:p>
            <a:r>
              <a:rPr lang="en-US" dirty="0" smtClean="0"/>
              <a:t>Identify what they </a:t>
            </a:r>
            <a:r>
              <a:rPr lang="en-US" b="1" dirty="0" smtClean="0"/>
              <a:t>do not </a:t>
            </a:r>
            <a:r>
              <a:rPr lang="en-US" dirty="0" smtClean="0"/>
              <a:t>understand</a:t>
            </a:r>
          </a:p>
          <a:p>
            <a:r>
              <a:rPr lang="en-US" dirty="0" smtClean="0"/>
              <a:t>Use appropriate “fix-up” strategies to resolve problems in comprehension</a:t>
            </a:r>
          </a:p>
          <a:p>
            <a:endParaRPr lang="en-US" dirty="0" smtClean="0"/>
          </a:p>
        </p:txBody>
      </p:sp>
      <p:pic>
        <p:nvPicPr>
          <p:cNvPr id="1027" name="Picture 3"/>
          <p:cNvPicPr>
            <a:picLocks noChangeAspect="1" noChangeArrowheads="1"/>
          </p:cNvPicPr>
          <p:nvPr/>
        </p:nvPicPr>
        <p:blipFill>
          <a:blip r:embed="rId3" cstate="print"/>
          <a:srcRect/>
          <a:stretch>
            <a:fillRect/>
          </a:stretch>
        </p:blipFill>
        <p:spPr bwMode="auto">
          <a:xfrm>
            <a:off x="7696200" y="4648200"/>
            <a:ext cx="1138237" cy="1521612"/>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Answering Questions</a:t>
            </a:r>
            <a:endParaRPr lang="en-US" sz="4000" dirty="0"/>
          </a:p>
        </p:txBody>
      </p:sp>
      <p:sp>
        <p:nvSpPr>
          <p:cNvPr id="3" name="Content Placeholder 2"/>
          <p:cNvSpPr>
            <a:spLocks noGrp="1"/>
          </p:cNvSpPr>
          <p:nvPr>
            <p:ph sz="quarter" idx="1"/>
          </p:nvPr>
        </p:nvSpPr>
        <p:spPr/>
        <p:txBody>
          <a:bodyPr>
            <a:noAutofit/>
          </a:bodyPr>
          <a:lstStyle/>
          <a:p>
            <a:r>
              <a:rPr lang="en-US" sz="3200" dirty="0" smtClean="0"/>
              <a:t>Give students a purpose for reading</a:t>
            </a:r>
          </a:p>
          <a:p>
            <a:r>
              <a:rPr lang="en-US" sz="3200" dirty="0" smtClean="0"/>
              <a:t>Focus students’ attention on what they are to learn</a:t>
            </a:r>
          </a:p>
          <a:p>
            <a:r>
              <a:rPr lang="en-US" sz="3200" dirty="0" smtClean="0"/>
              <a:t>Help students to think actively as they read</a:t>
            </a:r>
          </a:p>
          <a:p>
            <a:r>
              <a:rPr lang="en-US" sz="3200" dirty="0" smtClean="0"/>
              <a:t>Encourage students to monitor their comprehension</a:t>
            </a:r>
          </a:p>
          <a:p>
            <a:r>
              <a:rPr lang="en-US" sz="3200" dirty="0" smtClean="0"/>
              <a:t>Help students to review content and relate what they have learned to what they already know</a:t>
            </a:r>
            <a:endParaRPr lang="en-US" sz="32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394</TotalTime>
  <Words>383</Words>
  <Application>Microsoft Office PowerPoint</Application>
  <PresentationFormat>On-screen Show (4:3)</PresentationFormat>
  <Paragraphs>100</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Civic</vt:lpstr>
      <vt:lpstr>COMPREHENSION</vt:lpstr>
      <vt:lpstr> Comprehension is the reason for reading.</vt:lpstr>
      <vt:lpstr>Slide 3</vt:lpstr>
      <vt:lpstr>Slide 4</vt:lpstr>
      <vt:lpstr>Slide 5</vt:lpstr>
      <vt:lpstr>Comprehension</vt:lpstr>
      <vt:lpstr>Comprehension</vt:lpstr>
      <vt:lpstr>Monitoring Comprehension</vt:lpstr>
      <vt:lpstr>Answering Questions</vt:lpstr>
      <vt:lpstr>Answering Questions</vt:lpstr>
      <vt:lpstr>Generating Questions</vt:lpstr>
      <vt:lpstr>Recognizing Story Structure</vt:lpstr>
      <vt:lpstr>Summarizing</vt:lpstr>
      <vt:lpstr>Using Graphic and Semantic Organizers</vt:lpstr>
      <vt:lpstr>Making Use of Prior Knowledge</vt:lpstr>
      <vt:lpstr>Use mental imagery.</vt:lpstr>
      <vt:lpstr>Comprehension Strategies</vt:lpstr>
      <vt:lpstr>Comprehension Strategies</vt:lpstr>
      <vt:lpstr>Remember:</vt:lpstr>
    </vt:vector>
  </TitlesOfParts>
  <Company>Escambia county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COMPREHENSION</dc:title>
  <dc:creator>ECSD</dc:creator>
  <cp:lastModifiedBy>ECSD</cp:lastModifiedBy>
  <cp:revision>10</cp:revision>
  <dcterms:created xsi:type="dcterms:W3CDTF">2010-03-12T21:05:55Z</dcterms:created>
  <dcterms:modified xsi:type="dcterms:W3CDTF">2010-04-16T17:33:52Z</dcterms:modified>
</cp:coreProperties>
</file>